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6" r:id="rId6"/>
    <p:sldId id="260" r:id="rId7"/>
    <p:sldId id="262" r:id="rId8"/>
    <p:sldId id="265" r:id="rId9"/>
    <p:sldId id="259" r:id="rId10"/>
    <p:sldId id="272" r:id="rId11"/>
    <p:sldId id="273" r:id="rId12"/>
    <p:sldId id="266" r:id="rId13"/>
    <p:sldId id="270" r:id="rId14"/>
    <p:sldId id="271" r:id="rId15"/>
    <p:sldId id="279" r:id="rId16"/>
    <p:sldId id="261" r:id="rId17"/>
    <p:sldId id="263" r:id="rId18"/>
  </p:sldIdLst>
  <p:sldSz cx="9144000" cy="5143500" type="screen16x9"/>
  <p:notesSz cx="6858000" cy="9144000"/>
  <p:embeddedFontLst>
    <p:embeddedFont>
      <p:font typeface="Calibri" panose="020F0502020204030204"/>
      <p:regular r:id="rId22"/>
    </p:embeddedFont>
    <p:embeddedFont>
      <p:font typeface="Bookman Old Style" panose="02050604050505020204" pitchFamily="18" charset="0"/>
      <p:regular r:id="rId23"/>
      <p:bold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52" userDrawn="1">
          <p15:clr>
            <a:srgbClr val="A4A3A4"/>
          </p15:clr>
        </p15:guide>
        <p15:guide id="2" pos="2797" userDrawn="1">
          <p15:clr>
            <a:srgbClr val="A4A3A4"/>
          </p15:clr>
        </p15:guide>
        <p15:guide id="3" orient="horz" pos="287"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3" d="100"/>
          <a:sy n="93" d="100"/>
        </p:scale>
        <p:origin x="726" y="66"/>
      </p:cViewPr>
      <p:guideLst>
        <p:guide orient="horz" pos="1152"/>
        <p:guide pos="2797"/>
        <p:guide orient="horz" pos="2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Department of Computer Science and Engineering</a:t>
            </a:r>
            <a:endParaRPr lang="en-US" smtClean="0"/>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smtClean="0"/>
              <a:t>Department of Computer Science and Engineering</a:t>
            </a:r>
            <a:endParaRPr lang="en-US" smtClean="0"/>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mtClean="0"/>
              <a:t>Department of Computer Science and Engineering</a:t>
            </a:r>
            <a:endParaRPr lang="en-US" smtClean="0"/>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352854" y="1021896"/>
            <a:ext cx="8229600" cy="857400"/>
          </a:xfrm>
        </p:spPr>
        <p:txBody>
          <a:bodyPr/>
          <a:lstStyle/>
          <a:p>
            <a:r>
              <a:rPr lang="en-US" sz="4400" b="1" dirty="0" smtClean="0">
                <a:latin typeface="Times New Roman" panose="02020603050405020304" charset="0"/>
                <a:cs typeface="Times New Roman" panose="02020603050405020304" charset="0"/>
                <a:sym typeface="+mn-ea"/>
              </a:rPr>
              <a:t>Real-time Multimodal Language Translator</a:t>
            </a:r>
            <a:endParaRPr lang="en-US" sz="4400" b="1" dirty="0">
              <a:latin typeface="Times New Roman" panose="02020603050405020304" charset="0"/>
              <a:cs typeface="Times New Roman" panose="02020603050405020304" charset="0"/>
            </a:endParaRPr>
          </a:p>
        </p:txBody>
      </p:sp>
      <p:sp>
        <p:nvSpPr>
          <p:cNvPr id="3" name="TextBox 2"/>
          <p:cNvSpPr txBox="1"/>
          <p:nvPr/>
        </p:nvSpPr>
        <p:spPr>
          <a:xfrm>
            <a:off x="267970" y="3273425"/>
            <a:ext cx="3273425" cy="953135"/>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Team-3 </a:t>
            </a:r>
            <a:endParaRPr lang="en-US" dirty="0" smtClean="0">
              <a:latin typeface="Times New Roman" panose="02020603050405020304" charset="0"/>
              <a:cs typeface="Times New Roman" panose="02020603050405020304" charset="0"/>
            </a:endParaRPr>
          </a:p>
          <a:p>
            <a:pPr marL="342900" indent="-342900">
              <a:buFont typeface="+mj-lt"/>
              <a:buAutoNum type="arabicPeriod"/>
            </a:pPr>
            <a:r>
              <a:rPr lang="en-US" dirty="0" smtClean="0">
                <a:latin typeface="Times New Roman" panose="02020603050405020304" charset="0"/>
                <a:cs typeface="Times New Roman" panose="02020603050405020304" charset="0"/>
              </a:rPr>
              <a:t>D.Namratha     (21EG505815)</a:t>
            </a:r>
            <a:endParaRPr lang="en-US" dirty="0" smtClean="0">
              <a:latin typeface="Times New Roman" panose="02020603050405020304" charset="0"/>
              <a:cs typeface="Times New Roman" panose="02020603050405020304" charset="0"/>
            </a:endParaRPr>
          </a:p>
          <a:p>
            <a:pPr marL="342900" indent="-342900">
              <a:buFont typeface="+mj-lt"/>
              <a:buAutoNum type="arabicPeriod"/>
            </a:pPr>
            <a:r>
              <a:rPr lang="en-US" dirty="0">
                <a:latin typeface="Times New Roman" panose="02020603050405020304" charset="0"/>
                <a:cs typeface="Times New Roman" panose="02020603050405020304" charset="0"/>
              </a:rPr>
              <a:t>B.Bharath        (21EG505807</a:t>
            </a:r>
            <a:r>
              <a:rPr lang="en-US" dirty="0" smtClean="0">
                <a:latin typeface="Times New Roman" panose="02020603050405020304" charset="0"/>
                <a:cs typeface="Times New Roman" panose="02020603050405020304" charset="0"/>
              </a:rPr>
              <a:t>)</a:t>
            </a:r>
            <a:endParaRPr lang="en-US" dirty="0" smtClean="0">
              <a:latin typeface="Times New Roman" panose="02020603050405020304" charset="0"/>
              <a:cs typeface="Times New Roman" panose="02020603050405020304" charset="0"/>
            </a:endParaRPr>
          </a:p>
          <a:p>
            <a:pPr marL="342900" indent="-342900">
              <a:buFont typeface="+mj-lt"/>
              <a:buAutoNum type="arabicPeriod"/>
            </a:pPr>
            <a:r>
              <a:rPr lang="en-US" dirty="0">
                <a:latin typeface="Times New Roman" panose="02020603050405020304" charset="0"/>
                <a:cs typeface="Times New Roman" panose="02020603050405020304" charset="0"/>
              </a:rPr>
              <a:t>P.Sai Avaniessh(21EG505855)</a:t>
            </a:r>
            <a:endParaRPr lang="en-US" dirty="0">
              <a:latin typeface="Times New Roman" panose="02020603050405020304" charset="0"/>
              <a:cs typeface="Times New Roman" panose="02020603050405020304" charset="0"/>
            </a:endParaRPr>
          </a:p>
        </p:txBody>
      </p:sp>
      <p:sp>
        <p:nvSpPr>
          <p:cNvPr id="8" name="TextBox 7"/>
          <p:cNvSpPr txBox="1"/>
          <p:nvPr/>
        </p:nvSpPr>
        <p:spPr>
          <a:xfrm>
            <a:off x="5470525" y="3239770"/>
            <a:ext cx="2810510" cy="737235"/>
          </a:xfrm>
          <a:prstGeom prst="rect">
            <a:avLst/>
          </a:prstGeom>
          <a:noFill/>
        </p:spPr>
        <p:txBody>
          <a:bodyPr wrap="square" rtlCol="0">
            <a:spAutoFit/>
          </a:bodyPr>
          <a:lstStyle/>
          <a:p>
            <a:r>
              <a:rPr lang="en-US" dirty="0" smtClean="0">
                <a:latin typeface="Times New Roman" panose="02020603050405020304" charset="0"/>
                <a:cs typeface="Times New Roman" panose="02020603050405020304" charset="0"/>
              </a:rPr>
              <a:t>Project Supervisor </a:t>
            </a:r>
            <a:endParaRPr lang="en-US" dirty="0" smtClean="0">
              <a:latin typeface="Times New Roman" panose="02020603050405020304" charset="0"/>
              <a:cs typeface="Times New Roman" panose="02020603050405020304" charset="0"/>
            </a:endParaRPr>
          </a:p>
          <a:p>
            <a:r>
              <a:rPr lang="en-US" dirty="0" smtClean="0">
                <a:latin typeface="Times New Roman" panose="02020603050405020304" charset="0"/>
                <a:cs typeface="Times New Roman" panose="02020603050405020304" charset="0"/>
                <a:sym typeface="+mn-ea"/>
              </a:rPr>
              <a:t>J Himabindu Priyanka</a:t>
            </a:r>
            <a:endParaRPr lang="en-US" dirty="0" smtClean="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Assistant Professor</a:t>
            </a:r>
            <a:endParaRPr lang="en-US"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US"/>
              <a:t>29 Sep 2023</a:t>
            </a:r>
            <a:endParaRPr lang="en-US"/>
          </a:p>
        </p:txBody>
      </p:sp>
      <p:sp>
        <p:nvSpPr>
          <p:cNvPr id="5" name="Footer Placeholder 4"/>
          <p:cNvSpPr>
            <a:spLocks noGrp="1"/>
          </p:cNvSpPr>
          <p:nvPr>
            <p:ph type="ftr" idx="11"/>
          </p:nvPr>
        </p:nvSpPr>
        <p:spPr/>
        <p:txBody>
          <a:bodyPr/>
          <a:lstStyle/>
          <a:p>
            <a:r>
              <a:rPr lang="en-US" smtClean="0"/>
              <a:t>Department of Computer Science and Engineering</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397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p:txBody>
          <a:bodyPr/>
          <a:lstStyle/>
          <a:p>
            <a:r>
              <a:rPr lang="en-US" sz="3600" b="1" dirty="0" smtClean="0">
                <a:latin typeface="Times New Roman" panose="02020603050405020304" charset="0"/>
                <a:cs typeface="Times New Roman" panose="02020603050405020304" charset="0"/>
              </a:rPr>
              <a:t>Experiment Results</a:t>
            </a:r>
            <a:r>
              <a:rPr lang="en-US" sz="3600" dirty="0" smtClean="0"/>
              <a:t> </a:t>
            </a:r>
            <a:endParaRPr lang="en-US" sz="3600" dirty="0"/>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10" name="Picture Placeholder 9" descr="Screenshot (116)"/>
          <p:cNvPicPr>
            <a:picLocks noChangeAspect="1"/>
          </p:cNvPicPr>
          <p:nvPr>
            <p:ph type="pic" idx="4294967295"/>
          </p:nvPr>
        </p:nvPicPr>
        <p:blipFill>
          <a:blip r:embed="rId1"/>
          <a:stretch>
            <a:fillRect/>
          </a:stretch>
        </p:blipFill>
        <p:spPr>
          <a:xfrm>
            <a:off x="1332230" y="1063625"/>
            <a:ext cx="6545580" cy="368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397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p:txBody>
          <a:bodyPr/>
          <a:lstStyle/>
          <a:p>
            <a:r>
              <a:rPr lang="en-US" sz="3600" dirty="0" smtClean="0">
                <a:latin typeface="Times New Roman" panose="02020603050405020304" charset="0"/>
                <a:cs typeface="Times New Roman" panose="02020603050405020304" charset="0"/>
              </a:rPr>
              <a:t>Experiment Results</a:t>
            </a:r>
            <a:r>
              <a:rPr lang="en-US" sz="3600" dirty="0" smtClean="0"/>
              <a:t> </a:t>
            </a:r>
            <a:endParaRPr lang="en-US" sz="3600" dirty="0"/>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8" name="Picture Placeholder 7" descr="Screenshot (117)"/>
          <p:cNvPicPr>
            <a:picLocks noChangeAspect="1"/>
          </p:cNvPicPr>
          <p:nvPr>
            <p:ph type="pic" idx="4294967295"/>
          </p:nvPr>
        </p:nvPicPr>
        <p:blipFill>
          <a:blip r:embed="rId1"/>
          <a:stretch>
            <a:fillRect/>
          </a:stretch>
        </p:blipFill>
        <p:spPr>
          <a:xfrm>
            <a:off x="1487805" y="1011555"/>
            <a:ext cx="6371590" cy="35998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397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450659" y="455932"/>
            <a:ext cx="5486400" cy="425100"/>
          </a:xfrm>
        </p:spPr>
        <p:txBody>
          <a:bodyPr/>
          <a:lstStyle/>
          <a:p>
            <a:r>
              <a:rPr lang="en-US" sz="3600" b="0" dirty="0" smtClean="0">
                <a:latin typeface="Times New Roman" panose="02020603050405020304" charset="0"/>
                <a:cs typeface="Times New Roman" panose="02020603050405020304" charset="0"/>
              </a:rPr>
              <a:t>Experiment Results </a:t>
            </a:r>
            <a:endParaRPr lang="en-US" sz="3600" b="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7" name="Picture Placeholder 6" descr="Screenshot (126)"/>
          <p:cNvPicPr>
            <a:picLocks noChangeAspect="1"/>
          </p:cNvPicPr>
          <p:nvPr>
            <p:ph type="pic" idx="2"/>
          </p:nvPr>
        </p:nvPicPr>
        <p:blipFill>
          <a:blip r:embed="rId1"/>
          <a:stretch>
            <a:fillRect/>
          </a:stretch>
        </p:blipFill>
        <p:spPr>
          <a:xfrm>
            <a:off x="3356610" y="1028700"/>
            <a:ext cx="5485765" cy="3086100"/>
          </a:xfrm>
          <a:prstGeom prst="rect">
            <a:avLst/>
          </a:prstGeom>
        </p:spPr>
      </p:pic>
      <p:pic>
        <p:nvPicPr>
          <p:cNvPr id="3" name="Picture 2" descr="Screenshot (136)"/>
          <p:cNvPicPr>
            <a:picLocks noChangeAspect="1"/>
          </p:cNvPicPr>
          <p:nvPr/>
        </p:nvPicPr>
        <p:blipFill>
          <a:blip r:embed="rId2"/>
          <a:stretch>
            <a:fillRect/>
          </a:stretch>
        </p:blipFill>
        <p:spPr>
          <a:xfrm>
            <a:off x="313055" y="1440180"/>
            <a:ext cx="4021455" cy="2262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3975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450659" y="455932"/>
            <a:ext cx="5486400" cy="425100"/>
          </a:xfrm>
        </p:spPr>
        <p:txBody>
          <a:bodyPr/>
          <a:lstStyle/>
          <a:p>
            <a:r>
              <a:rPr lang="en-US" sz="3600" b="0" dirty="0" smtClean="0">
                <a:latin typeface="Times New Roman" panose="02020603050405020304" charset="0"/>
                <a:cs typeface="Times New Roman" panose="02020603050405020304" charset="0"/>
              </a:rPr>
              <a:t>Experiment Results </a:t>
            </a:r>
            <a:endParaRPr lang="en-US" sz="3600" b="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10" name="Picture 9" descr="Screenshot (135)"/>
          <p:cNvPicPr>
            <a:picLocks noChangeAspect="1"/>
          </p:cNvPicPr>
          <p:nvPr/>
        </p:nvPicPr>
        <p:blipFill>
          <a:blip r:embed="rId1"/>
          <a:stretch>
            <a:fillRect/>
          </a:stretch>
        </p:blipFill>
        <p:spPr>
          <a:xfrm>
            <a:off x="3415030" y="1136650"/>
            <a:ext cx="5445760" cy="3063875"/>
          </a:xfrm>
          <a:prstGeom prst="rect">
            <a:avLst/>
          </a:prstGeom>
        </p:spPr>
      </p:pic>
      <p:pic>
        <p:nvPicPr>
          <p:cNvPr id="12" name="Picture Placeholder 11" descr="Screenshot (137)"/>
          <p:cNvPicPr>
            <a:picLocks noChangeAspect="1"/>
          </p:cNvPicPr>
          <p:nvPr>
            <p:ph type="pic" idx="2"/>
          </p:nvPr>
        </p:nvPicPr>
        <p:blipFill>
          <a:blip r:embed="rId2"/>
          <a:stretch>
            <a:fillRect/>
          </a:stretch>
        </p:blipFill>
        <p:spPr>
          <a:xfrm>
            <a:off x="177165" y="1380490"/>
            <a:ext cx="4164965" cy="2343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435769" y="0"/>
            <a:ext cx="6117431" cy="627321"/>
          </a:xfrm>
        </p:spPr>
        <p:txBody>
          <a:bodyPr/>
          <a:lstStyle/>
          <a:p>
            <a:r>
              <a:rPr lang="en-US" sz="3600" dirty="0" smtClean="0">
                <a:latin typeface="Bookman Old Style" panose="02050604050505020204" pitchFamily="18" charset="0"/>
              </a:rPr>
              <a:t>    Finding </a:t>
            </a:r>
            <a:endParaRPr lang="en-US" sz="3600" dirty="0">
              <a:latin typeface="Bookman Old Style" panose="02050604050505020204" pitchFamily="18" charset="0"/>
            </a:endParaRPr>
          </a:p>
        </p:txBody>
      </p:sp>
      <p:sp>
        <p:nvSpPr>
          <p:cNvPr id="6" name="Date Placeholder 5"/>
          <p:cNvSpPr>
            <a:spLocks noGrp="1"/>
          </p:cNvSpPr>
          <p:nvPr>
            <p:ph type="dt" idx="10"/>
          </p:nvPr>
        </p:nvSpPr>
        <p:spPr/>
        <p:txBody>
          <a:bodyPr/>
          <a:lstStyle/>
          <a:p>
            <a:r>
              <a:rPr lang="en-US">
                <a:sym typeface="+mn-ea"/>
              </a:rPr>
              <a:t>29 Sep 2023</a:t>
            </a:r>
            <a:endParaRPr lang="en-US"/>
          </a:p>
        </p:txBody>
      </p:sp>
      <p:sp>
        <p:nvSpPr>
          <p:cNvPr id="7" name="Footer Placeholder 6"/>
          <p:cNvSpPr>
            <a:spLocks noGrp="1"/>
          </p:cNvSpPr>
          <p:nvPr>
            <p:ph type="ftr" idx="11"/>
          </p:nvPr>
        </p:nvSpPr>
        <p:spPr/>
        <p:txBody>
          <a:bodyPr/>
          <a:lstStyle/>
          <a:p>
            <a:r>
              <a:rPr lang="en-US" smtClean="0"/>
              <a:t>Department of Computer Science and Engineering</a:t>
            </a:r>
            <a:endParaRPr lang="en-US"/>
          </a:p>
        </p:txBody>
      </p:sp>
      <p:sp>
        <p:nvSpPr>
          <p:cNvPr id="3" name="Text Box 2"/>
          <p:cNvSpPr txBox="1"/>
          <p:nvPr/>
        </p:nvSpPr>
        <p:spPr>
          <a:xfrm>
            <a:off x="1052830" y="814070"/>
            <a:ext cx="7118985" cy="3679825"/>
          </a:xfrm>
          <a:prstGeom prst="rect">
            <a:avLst/>
          </a:prstGeom>
          <a:noFill/>
        </p:spPr>
        <p:txBody>
          <a:bodyPr wrap="square" rtlCol="0">
            <a:noAutofit/>
          </a:bodyPr>
          <a:p>
            <a:pPr algn="just"/>
            <a:r>
              <a:rPr lang="en-US" sz="1600">
                <a:latin typeface="Times New Roman" panose="02020603050405020304" charset="0"/>
                <a:cs typeface="Times New Roman" panose="02020603050405020304" charset="0"/>
              </a:rPr>
              <a:t>The application provided appears to be an implementation of a real-time multimodal translator.The application allows users to perform various language-related tasks, including text translation, speech recognition, and text-to-speech conversion.</a:t>
            </a:r>
            <a:endParaRPr lang="en-US" sz="1600">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User-Friendly Interface:GUI Setup</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Translation Functionality</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Voice Input</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Voice Output</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Image Text Extraction</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Language Options:Combo Boxes</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Language Mapping</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rPr>
              <a:t>Overall, Application provides a user-friendly interface for performing various language-related tasks, making it suitable for a multimodal translation project or application. </a:t>
            </a:r>
            <a:endParaRPr lang="en-US" sz="16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457200" y="410966"/>
            <a:ext cx="6117431" cy="627321"/>
          </a:xfrm>
        </p:spPr>
        <p:txBody>
          <a:bodyPr/>
          <a:lstStyle/>
          <a:p>
            <a:r>
              <a:rPr lang="en-US" sz="3600" dirty="0" smtClean="0">
                <a:latin typeface="Bookman Old Style" panose="02050604050505020204" pitchFamily="18" charset="0"/>
              </a:rPr>
              <a:t>Justification </a:t>
            </a:r>
            <a:br>
              <a:rPr lang="en-US" sz="3600" dirty="0" smtClean="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r>
              <a:rPr lang="en-US">
                <a:sym typeface="+mn-ea"/>
              </a:rPr>
              <a:t>29 Sep 2023</a:t>
            </a:r>
            <a:endParaRPr lang="en-US"/>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5" name="TextBox 4"/>
          <p:cNvSpPr txBox="1"/>
          <p:nvPr/>
        </p:nvSpPr>
        <p:spPr>
          <a:xfrm>
            <a:off x="540385" y="805815"/>
            <a:ext cx="8063230" cy="3879215"/>
          </a:xfrm>
          <a:prstGeom prst="rect">
            <a:avLst/>
          </a:prstGeom>
          <a:noFill/>
        </p:spPr>
        <p:txBody>
          <a:bodyPr wrap="none" rtlCol="0">
            <a:noAutofit/>
          </a:bodyPr>
          <a:lstStyle/>
          <a:p>
            <a:pPr algn="just"/>
            <a:r>
              <a:rPr lang="en-US" b="1" dirty="0">
                <a:latin typeface="Times New Roman" panose="02020603050405020304" charset="0"/>
                <a:cs typeface="Times New Roman" panose="02020603050405020304" charset="0"/>
              </a:rPr>
              <a:t>Parameters Improved by This Method:</a:t>
            </a:r>
            <a:endParaRPr lang="en-US" dirty="0">
              <a:latin typeface="Times New Roman" panose="02020603050405020304" charset="0"/>
              <a:cs typeface="Times New Roman" panose="02020603050405020304" charset="0"/>
            </a:endParaRPr>
          </a:p>
          <a:p>
            <a:pPr algn="just"/>
            <a:r>
              <a:rPr lang="en-US" b="1" dirty="0">
                <a:latin typeface="Times New Roman" panose="02020603050405020304" charset="0"/>
                <a:cs typeface="Times New Roman" panose="02020603050405020304" charset="0"/>
              </a:rPr>
              <a:t>Translation Parameters:</a:t>
            </a:r>
            <a:endParaRPr lang="en-US" b="1"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from_language_key and to_language_key: These parameters determine the source and target languages for </a:t>
            </a:r>
            <a:endParaRPr lang="en-US"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translation.By selecting languages from combo boxes, users can specify the languages they want to translate</a:t>
            </a:r>
            <a:endParaRPr lang="en-US"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between.</a:t>
            </a:r>
            <a:endParaRPr lang="en-US" dirty="0">
              <a:latin typeface="Times New Roman" panose="02020603050405020304" charset="0"/>
              <a:cs typeface="Times New Roman" panose="02020603050405020304" charset="0"/>
            </a:endParaRPr>
          </a:p>
          <a:p>
            <a:pPr algn="just"/>
            <a:endParaRPr lang="en-US" dirty="0">
              <a:latin typeface="Times New Roman" panose="02020603050405020304" charset="0"/>
              <a:cs typeface="Times New Roman" panose="02020603050405020304" charset="0"/>
            </a:endParaRPr>
          </a:p>
          <a:p>
            <a:pPr algn="just"/>
            <a:r>
              <a:rPr lang="en-US" b="1" dirty="0">
                <a:latin typeface="Times New Roman" panose="02020603050405020304" charset="0"/>
                <a:cs typeface="Times New Roman" panose="02020603050405020304" charset="0"/>
              </a:rPr>
              <a:t>Speech Recognition Parameters:</a:t>
            </a:r>
            <a:endParaRPr lang="en-US" b="1"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duration: This parameter adjusts for ambient noise during speech recognition, ensuring accurate voice input.</a:t>
            </a:r>
            <a:endParaRPr lang="en-US" dirty="0">
              <a:latin typeface="Times New Roman" panose="02020603050405020304" charset="0"/>
              <a:cs typeface="Times New Roman" panose="02020603050405020304" charset="0"/>
            </a:endParaRPr>
          </a:p>
          <a:p>
            <a:pPr algn="just"/>
            <a:endParaRPr lang="en-US" dirty="0">
              <a:latin typeface="Times New Roman" panose="02020603050405020304" charset="0"/>
              <a:cs typeface="Times New Roman" panose="02020603050405020304" charset="0"/>
            </a:endParaRPr>
          </a:p>
          <a:p>
            <a:pPr algn="just"/>
            <a:r>
              <a:rPr lang="en-US" b="1" dirty="0">
                <a:latin typeface="Times New Roman" panose="02020603050405020304" charset="0"/>
                <a:cs typeface="Times New Roman" panose="02020603050405020304" charset="0"/>
              </a:rPr>
              <a:t>Text-to-Speech (TTS) Parameters:</a:t>
            </a:r>
            <a:endParaRPr lang="en-US" b="1"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slow: This parameter controls the speed of speech synthesis. It can be set to True or False to control the </a:t>
            </a:r>
            <a:endParaRPr lang="en-US"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speaking rate.</a:t>
            </a:r>
            <a:endParaRPr lang="en-US" dirty="0">
              <a:latin typeface="Times New Roman" panose="02020603050405020304" charset="0"/>
              <a:cs typeface="Times New Roman" panose="02020603050405020304" charset="0"/>
            </a:endParaRPr>
          </a:p>
          <a:p>
            <a:pPr algn="just"/>
            <a:endParaRPr lang="en-US" dirty="0">
              <a:latin typeface="Times New Roman" panose="02020603050405020304" charset="0"/>
              <a:cs typeface="Times New Roman" panose="02020603050405020304" charset="0"/>
            </a:endParaRPr>
          </a:p>
          <a:p>
            <a:pPr algn="just"/>
            <a:r>
              <a:rPr lang="en-US" b="1" dirty="0">
                <a:latin typeface="Times New Roman" panose="02020603050405020304" charset="0"/>
                <a:cs typeface="Times New Roman" panose="02020603050405020304" charset="0"/>
              </a:rPr>
              <a:t>Image Text Extraction Parameters:</a:t>
            </a:r>
            <a:endParaRPr lang="en-US" b="1" dirty="0">
              <a:latin typeface="Times New Roman" panose="02020603050405020304" charset="0"/>
              <a:cs typeface="Times New Roman" panose="02020603050405020304" charset="0"/>
            </a:endParaRPr>
          </a:p>
          <a:p>
            <a:pPr algn="just"/>
            <a:r>
              <a:rPr lang="en-US" dirty="0">
                <a:latin typeface="Times New Roman" panose="02020603050405020304" charset="0"/>
                <a:cs typeface="Times New Roman" panose="02020603050405020304" charset="0"/>
              </a:rPr>
              <a:t>lang: This parameter specifies the language for text extraction from images using Tesseract OCR. In code.</a:t>
            </a:r>
            <a:endParaRPr lang="en-US"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457359" y="234950"/>
            <a:ext cx="6117431" cy="627321"/>
          </a:xfrm>
        </p:spPr>
        <p:txBody>
          <a:bodyPr/>
          <a:lstStyle/>
          <a:p>
            <a:r>
              <a:rPr lang="en-US" sz="3600" dirty="0" smtClean="0">
                <a:latin typeface="Times New Roman" panose="02020603050405020304" charset="0"/>
                <a:cs typeface="Times New Roman" panose="02020603050405020304" charset="0"/>
              </a:rPr>
              <a:t>Introduction</a:t>
            </a:r>
            <a:endParaRPr lang="en-US" sz="3600" dirty="0" smtClean="0">
              <a:latin typeface="Times New Roman" panose="02020603050405020304" charset="0"/>
              <a:cs typeface="Times New Roman" panose="02020603050405020304" charset="0"/>
            </a:endParaRPr>
          </a:p>
        </p:txBody>
      </p:sp>
      <p:sp>
        <p:nvSpPr>
          <p:cNvPr id="5" name="TextBox 4"/>
          <p:cNvSpPr txBox="1"/>
          <p:nvPr/>
        </p:nvSpPr>
        <p:spPr>
          <a:xfrm>
            <a:off x="855980" y="1313180"/>
            <a:ext cx="7131050" cy="2584450"/>
          </a:xfrm>
          <a:prstGeom prst="rect">
            <a:avLst/>
          </a:prstGeom>
          <a:noFill/>
        </p:spPr>
        <p:txBody>
          <a:bodyPr wrap="square" rtlCol="0">
            <a:spAutoFit/>
          </a:bodyPr>
          <a:lstStyle/>
          <a:p>
            <a:pPr marL="0" indent="0" algn="just">
              <a:buFont typeface="Arial" panose="020B0604020202020204" pitchFamily="34" charset="0"/>
              <a:buNone/>
            </a:pPr>
            <a:r>
              <a:rPr lang="en-US" sz="1800" dirty="0" smtClean="0">
                <a:latin typeface="Times New Roman" panose="02020603050405020304" charset="0"/>
                <a:cs typeface="Times New Roman" panose="02020603050405020304" charset="0"/>
              </a:rPr>
              <a:t>In today’s increasingly interconnected world, effective communication across language barriers is fundamental challenge faced by individuals, businesses, and organizations. The ability to understand and be understood in various languages is essential for successful global interactions, whether in travel, business, education,or personal communication. To address this challange, we have developed the “Real-time Multimodal Language Translator” project. A cutting-edge solution that leverages both voice recognition and image text extraction to provide real-time, accurate translations in a user-friendly interface.</a:t>
            </a:r>
            <a:endParaRPr lang="en-US" sz="1800" dirty="0" smtClean="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US"/>
              <a:t>29 Sep 2023</a:t>
            </a:r>
            <a:endParaRPr lang="en-US"/>
          </a:p>
        </p:txBody>
      </p:sp>
      <p:sp>
        <p:nvSpPr>
          <p:cNvPr id="4" name="Footer Placeholder 3"/>
          <p:cNvSpPr>
            <a:spLocks noGrp="1"/>
          </p:cNvSpPr>
          <p:nvPr>
            <p:ph type="ftr" idx="11"/>
          </p:nvPr>
        </p:nvSpPr>
        <p:spPr>
          <a:xfrm>
            <a:off x="3124200" y="4710114"/>
            <a:ext cx="2895600" cy="273900"/>
          </a:xfrm>
        </p:spPr>
        <p:txBody>
          <a:bodyPr/>
          <a:lstStyle/>
          <a:p>
            <a:r>
              <a:rPr lang="en-US" smtClean="0"/>
              <a:t>Department of Computer Science and Engineering</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457359" y="568325"/>
            <a:ext cx="6117431" cy="627321"/>
          </a:xfrm>
        </p:spPr>
        <p:txBody>
          <a:bodyPr/>
          <a:lstStyle/>
          <a:p>
            <a:r>
              <a:rPr lang="en-US" sz="3600" dirty="0" smtClean="0">
                <a:latin typeface="Bookman Old Style" panose="02050604050505020204" pitchFamily="18" charset="0"/>
              </a:rPr>
              <a:t>Problem Statement</a:t>
            </a:r>
            <a:endParaRPr lang="en-US" sz="3600" dirty="0">
              <a:latin typeface="Bookman Old Style" panose="02050604050505020204" pitchFamily="18" charset="0"/>
            </a:endParaRPr>
          </a:p>
        </p:txBody>
      </p:sp>
      <p:sp>
        <p:nvSpPr>
          <p:cNvPr id="14" name="TextBox 13"/>
          <p:cNvSpPr txBox="1"/>
          <p:nvPr/>
        </p:nvSpPr>
        <p:spPr>
          <a:xfrm>
            <a:off x="1017905" y="1588770"/>
            <a:ext cx="6776720" cy="3503930"/>
          </a:xfrm>
          <a:prstGeom prst="rect">
            <a:avLst/>
          </a:prstGeom>
          <a:noFill/>
        </p:spPr>
        <p:txBody>
          <a:bodyPr wrap="square" rtlCol="0">
            <a:noAutofit/>
          </a:bodyPr>
          <a:lstStyle/>
          <a:p>
            <a:pPr marL="0" indent="0" algn="just">
              <a:buFont typeface="Arial" panose="020B0604020202020204" pitchFamily="34" charset="0"/>
              <a:buNone/>
            </a:pPr>
            <a:r>
              <a:rPr lang="en-US" sz="1800" dirty="0" smtClean="0">
                <a:latin typeface="Times New Roman" panose="02020603050405020304" charset="0"/>
                <a:cs typeface="Times New Roman" panose="02020603050405020304" charset="0"/>
              </a:rPr>
              <a:t>The problem statement for real-time voice and image translator project addresses the pressing need to bridge language barriers in real-time communication scenarios,including voice conversations and text extracted from images.In today’s world, people frequently encounter situations where language differences hinder effective communication. Whether in business mettings, travel, or social interactions, the inability to understand and respond to a foreign language poses significant challenges.</a:t>
            </a:r>
            <a:endParaRPr lang="en-US" sz="1800" dirty="0" smtClean="0">
              <a:latin typeface="Times New Roman" panose="02020603050405020304" charset="0"/>
              <a:cs typeface="Times New Roman" panose="02020603050405020304" charset="0"/>
            </a:endParaRPr>
          </a:p>
        </p:txBody>
      </p:sp>
      <p:sp>
        <p:nvSpPr>
          <p:cNvPr id="9" name="Date Placeholder 8"/>
          <p:cNvSpPr>
            <a:spLocks noGrp="1"/>
          </p:cNvSpPr>
          <p:nvPr>
            <p:ph type="dt" idx="10"/>
          </p:nvPr>
        </p:nvSpPr>
        <p:spPr/>
        <p:txBody>
          <a:bodyPr/>
          <a:lstStyle/>
          <a:p>
            <a:r>
              <a:rPr lang="en-US"/>
              <a:t>29 Sep 2023</a:t>
            </a:r>
            <a:endParaRPr lang="en-US"/>
          </a:p>
        </p:txBody>
      </p:sp>
      <p:sp>
        <p:nvSpPr>
          <p:cNvPr id="10" name="Footer Placeholder 9"/>
          <p:cNvSpPr>
            <a:spLocks noGrp="1"/>
          </p:cNvSpPr>
          <p:nvPr>
            <p:ph type="ftr" idx="11"/>
          </p:nvPr>
        </p:nvSpPr>
        <p:spPr/>
        <p:txBody>
          <a:bodyPr/>
          <a:lstStyle/>
          <a:p>
            <a:r>
              <a:rPr lang="en-US" smtClean="0"/>
              <a:t>Department of Computer Science and Engineering</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457359" y="384175"/>
            <a:ext cx="6117431" cy="627321"/>
          </a:xfrm>
        </p:spPr>
        <p:txBody>
          <a:bodyPr/>
          <a:lstStyle/>
          <a:p>
            <a:r>
              <a:rPr lang="en-US" sz="3600" dirty="0" smtClean="0">
                <a:latin typeface="Times New Roman" panose="02020603050405020304" charset="0"/>
                <a:cs typeface="Times New Roman" panose="02020603050405020304" charset="0"/>
              </a:rPr>
              <a:t>Proposed Method</a:t>
            </a:r>
            <a:endParaRPr 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US"/>
              <a:t>29 Sep 2023</a:t>
            </a:r>
            <a:endParaRPr lang="en-US"/>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5" name="Text Box 4"/>
          <p:cNvSpPr txBox="1"/>
          <p:nvPr/>
        </p:nvSpPr>
        <p:spPr>
          <a:xfrm>
            <a:off x="637540" y="1068705"/>
            <a:ext cx="7607935" cy="3291840"/>
          </a:xfrm>
          <a:prstGeom prst="rect">
            <a:avLst/>
          </a:prstGeom>
          <a:noFill/>
        </p:spPr>
        <p:txBody>
          <a:bodyPr wrap="square" rtlCol="0">
            <a:spAutoFit/>
          </a:bodyPr>
          <a:p>
            <a:pPr algn="just"/>
            <a:r>
              <a:rPr lang="en-US" sz="1600">
                <a:latin typeface="Times New Roman" panose="02020603050405020304" charset="0"/>
                <a:cs typeface="Times New Roman" panose="02020603050405020304" charset="0"/>
              </a:rPr>
              <a:t>To Develop a real-time multimodal language translator application that can perform the following tasks:</a:t>
            </a:r>
            <a:endParaRPr lang="en-US" sz="1600">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endParaRPr>
          </a:p>
          <a:p>
            <a:pPr algn="just"/>
            <a:r>
              <a:rPr lang="en-US" sz="1600" b="1">
                <a:latin typeface="Times New Roman" panose="02020603050405020304" charset="0"/>
                <a:cs typeface="Times New Roman" panose="02020603050405020304" charset="0"/>
              </a:rPr>
              <a:t>Voice Translation:</a:t>
            </a:r>
            <a:endParaRPr lang="en-US" sz="1600" b="1">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Capture and translate spoken language (voice) from the user in real-time.</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Support recognition and translation of spoken language into multiple target languages.</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Provide an intuitive user interface for voice input and output translation.</a:t>
            </a:r>
            <a:endParaRPr lang="en-US" sz="1600">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endParaRPr>
          </a:p>
          <a:p>
            <a:pPr algn="just"/>
            <a:r>
              <a:rPr lang="en-US" sz="1600" b="1">
                <a:latin typeface="Times New Roman" panose="02020603050405020304" charset="0"/>
                <a:cs typeface="Times New Roman" panose="02020603050405020304" charset="0"/>
              </a:rPr>
              <a:t>Image Text Translation:</a:t>
            </a:r>
            <a:endParaRPr lang="en-US" sz="1600" b="1">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Allow users to upload images containing text from their device's gallery.</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Extract text content from the uploaded images using Optical Character Recognition (OCR) technology.</a:t>
            </a:r>
            <a:endParaRPr lang="en-US" sz="16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600">
                <a:latin typeface="Times New Roman" panose="02020603050405020304" charset="0"/>
                <a:cs typeface="Times New Roman" panose="02020603050405020304" charset="0"/>
              </a:rPr>
              <a:t>Translate the extracted text into the user's preferred language.</a:t>
            </a:r>
            <a:endParaRPr lang="en-US" sz="16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361759" y="386717"/>
            <a:ext cx="5486400" cy="425100"/>
          </a:xfrm>
        </p:spPr>
        <p:txBody>
          <a:bodyPr/>
          <a:lstStyle/>
          <a:p>
            <a:r>
              <a:rPr lang="en-US" sz="3600" dirty="0" smtClean="0">
                <a:latin typeface="Times New Roman" panose="02020603050405020304" charset="0"/>
                <a:cs typeface="Times New Roman" panose="02020603050405020304" charset="0"/>
              </a:rPr>
              <a:t>Proposed Method</a:t>
            </a:r>
            <a:endParaRPr lang="en-US" sz="3600" dirty="0">
              <a:latin typeface="Times New Roman" panose="02020603050405020304" charset="0"/>
              <a:cs typeface="Times New Roman" panose="02020603050405020304" charset="0"/>
            </a:endParaRPr>
          </a:p>
        </p:txBody>
      </p:sp>
      <p:sp>
        <p:nvSpPr>
          <p:cNvPr id="3" name="Date Placeholder 2"/>
          <p:cNvSpPr>
            <a:spLocks noGrp="1"/>
          </p:cNvSpPr>
          <p:nvPr>
            <p:ph type="dt" idx="10"/>
          </p:nvPr>
        </p:nvSpPr>
        <p:spPr/>
        <p:txBody>
          <a:bodyPr/>
          <a:lstStyle/>
          <a:p>
            <a:r>
              <a:rPr lang="en-US"/>
              <a:t>29 Sep 2023</a:t>
            </a:r>
            <a:endParaRPr lang="en-US"/>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pic>
        <p:nvPicPr>
          <p:cNvPr id="9" name="Picture Placeholder 8" descr="flow"/>
          <p:cNvPicPr>
            <a:picLocks noChangeAspect="1"/>
          </p:cNvPicPr>
          <p:nvPr>
            <p:ph type="pic" idx="2"/>
          </p:nvPr>
        </p:nvPicPr>
        <p:blipFill>
          <a:blip r:embed="rId1"/>
          <a:stretch>
            <a:fillRect/>
          </a:stretch>
        </p:blipFill>
        <p:spPr>
          <a:xfrm rot="16200000">
            <a:off x="2984500" y="-1201420"/>
            <a:ext cx="3183890" cy="7644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661800" y="205483"/>
            <a:ext cx="6117431" cy="627321"/>
          </a:xfrm>
        </p:spPr>
        <p:txBody>
          <a:bodyPr/>
          <a:lstStyle/>
          <a:p>
            <a:r>
              <a:rPr lang="en-US" sz="3600" dirty="0" smtClean="0">
                <a:latin typeface="Times New Roman" panose="02020603050405020304" charset="0"/>
                <a:cs typeface="Times New Roman" panose="02020603050405020304" charset="0"/>
              </a:rPr>
              <a:t>Experiment Environment </a:t>
            </a:r>
            <a:endParaRPr lang="en-US" sz="3600" dirty="0">
              <a:latin typeface="Times New Roman" panose="02020603050405020304" charset="0"/>
              <a:cs typeface="Times New Roman" panose="02020603050405020304" charset="0"/>
            </a:endParaRPr>
          </a:p>
        </p:txBody>
      </p:sp>
      <p:sp>
        <p:nvSpPr>
          <p:cNvPr id="4" name="Date Placeholder 3"/>
          <p:cNvSpPr>
            <a:spLocks noGrp="1"/>
          </p:cNvSpPr>
          <p:nvPr>
            <p:ph type="dt" idx="10"/>
          </p:nvPr>
        </p:nvSpPr>
        <p:spPr/>
        <p:txBody>
          <a:bodyPr/>
          <a:lstStyle/>
          <a:p>
            <a:r>
              <a:rPr lang="en-US"/>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sp>
        <p:nvSpPr>
          <p:cNvPr id="3" name="Text Box 2"/>
          <p:cNvSpPr txBox="1"/>
          <p:nvPr/>
        </p:nvSpPr>
        <p:spPr>
          <a:xfrm>
            <a:off x="1242695" y="1243965"/>
            <a:ext cx="6931025" cy="3014980"/>
          </a:xfrm>
          <a:prstGeom prst="rect">
            <a:avLst/>
          </a:prstGeom>
          <a:noFill/>
        </p:spPr>
        <p:txBody>
          <a:bodyPr wrap="square" rtlCol="0">
            <a:spAutoFit/>
          </a:bodyPr>
          <a:p>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b="1">
                <a:latin typeface="Times New Roman" panose="02020603050405020304" charset="0"/>
                <a:cs typeface="Times New Roman" panose="02020603050405020304" charset="0"/>
              </a:rPr>
              <a:t>Technology (or) Language</a:t>
            </a:r>
            <a:r>
              <a:rPr lang="en-US" sz="1600">
                <a:latin typeface="Times New Roman" panose="02020603050405020304" charset="0"/>
                <a:cs typeface="Times New Roman" panose="02020603050405020304" charset="0"/>
              </a:rPr>
              <a:t> : Python</a:t>
            </a:r>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b="1">
                <a:latin typeface="Times New Roman" panose="02020603050405020304" charset="0"/>
                <a:cs typeface="Times New Roman" panose="02020603050405020304" charset="0"/>
              </a:rPr>
              <a:t>Operating System :</a:t>
            </a:r>
            <a:r>
              <a:rPr lang="en-US" sz="1600">
                <a:latin typeface="Times New Roman" panose="02020603050405020304" charset="0"/>
                <a:cs typeface="Times New Roman" panose="02020603050405020304" charset="0"/>
              </a:rPr>
              <a:t> Windows</a:t>
            </a:r>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b="1">
                <a:latin typeface="Times New Roman" panose="02020603050405020304" charset="0"/>
                <a:cs typeface="Times New Roman" panose="02020603050405020304" charset="0"/>
              </a:rPr>
              <a:t>IDE :</a:t>
            </a:r>
            <a:r>
              <a:rPr lang="en-US" sz="1600">
                <a:latin typeface="Times New Roman" panose="02020603050405020304" charset="0"/>
                <a:cs typeface="Times New Roman" panose="02020603050405020304" charset="0"/>
              </a:rPr>
              <a:t> Visual Studio Code(VS Code)</a:t>
            </a:r>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b="1">
                <a:latin typeface="Times New Roman" panose="02020603050405020304" charset="0"/>
                <a:cs typeface="Times New Roman" panose="02020603050405020304" charset="0"/>
                <a:sym typeface="+mn-ea"/>
              </a:rPr>
              <a:t>LIBRARIES:</a:t>
            </a:r>
            <a:endParaRPr lang="en-US" sz="1600" b="1">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Speech Recognition</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Tkinter</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TextBlob</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gTTs </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Play Sound</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PIL</a:t>
            </a:r>
            <a:endParaRPr lang="en-US" sz="1600">
              <a:latin typeface="Times New Roman" panose="02020603050405020304" charset="0"/>
              <a:cs typeface="Times New Roman" panose="02020603050405020304" charset="0"/>
            </a:endParaRPr>
          </a:p>
          <a:p>
            <a:pPr marL="0" indent="0">
              <a:buFont typeface="Arial" panose="020B0604020202020204" pitchFamily="34" charset="0"/>
              <a:buNone/>
            </a:pPr>
            <a:r>
              <a:rPr lang="en-US" sz="1600">
                <a:latin typeface="Times New Roman" panose="02020603050405020304" charset="0"/>
                <a:cs typeface="Times New Roman" panose="02020603050405020304" charset="0"/>
              </a:rPr>
              <a:t>              pytesseract</a:t>
            </a:r>
            <a:endParaRPr lang="en-US" sz="16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459549" y="436247"/>
            <a:ext cx="5486400" cy="425100"/>
          </a:xfrm>
        </p:spPr>
        <p:txBody>
          <a:bodyPr/>
          <a:lstStyle/>
          <a:p>
            <a:r>
              <a:rPr lang="en-US" sz="3600" dirty="0" smtClean="0">
                <a:latin typeface="Times New Roman" panose="02020603050405020304" charset="0"/>
                <a:cs typeface="Times New Roman" panose="02020603050405020304" charset="0"/>
              </a:rPr>
              <a:t>Experiment Screen shorts</a:t>
            </a:r>
            <a:r>
              <a:rPr lang="en-US" sz="3600" dirty="0" smtClean="0"/>
              <a:t> </a:t>
            </a:r>
            <a:endParaRPr lang="en-US" sz="3600" dirty="0"/>
          </a:p>
        </p:txBody>
      </p:sp>
      <p:sp>
        <p:nvSpPr>
          <p:cNvPr id="4" name="Date Placeholder 3"/>
          <p:cNvSpPr>
            <a:spLocks noGrp="1"/>
          </p:cNvSpPr>
          <p:nvPr>
            <p:ph type="dt" idx="10"/>
          </p:nvPr>
        </p:nvSpPr>
        <p:spPr/>
        <p:txBody>
          <a:bodyPr/>
          <a:lstStyle/>
          <a:p>
            <a:r>
              <a:rPr lang="en-US"/>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8" name="Picture Placeholder 7" descr="Screenshot (127)"/>
          <p:cNvPicPr>
            <a:picLocks noChangeAspect="1"/>
          </p:cNvPicPr>
          <p:nvPr>
            <p:ph type="pic" idx="2"/>
          </p:nvPr>
        </p:nvPicPr>
        <p:blipFill>
          <a:blip r:embed="rId1"/>
          <a:srcRect l="17456" r="31971" b="5165"/>
          <a:stretch>
            <a:fillRect/>
          </a:stretch>
        </p:blipFill>
        <p:spPr>
          <a:xfrm>
            <a:off x="884555" y="868680"/>
            <a:ext cx="3653790" cy="3855085"/>
          </a:xfrm>
          <a:prstGeom prst="rect">
            <a:avLst/>
          </a:prstGeom>
        </p:spPr>
      </p:pic>
      <p:pic>
        <p:nvPicPr>
          <p:cNvPr id="9" name="Picture 8" descr="Screenshot (128)"/>
          <p:cNvPicPr>
            <a:picLocks noChangeAspect="1"/>
          </p:cNvPicPr>
          <p:nvPr/>
        </p:nvPicPr>
        <p:blipFill>
          <a:blip r:embed="rId2"/>
          <a:srcRect l="17780" r="33077" b="5210"/>
          <a:stretch>
            <a:fillRect/>
          </a:stretch>
        </p:blipFill>
        <p:spPr>
          <a:xfrm>
            <a:off x="4615815" y="861060"/>
            <a:ext cx="3552825" cy="38550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459549" y="436247"/>
            <a:ext cx="5486400" cy="425100"/>
          </a:xfrm>
        </p:spPr>
        <p:txBody>
          <a:bodyPr/>
          <a:lstStyle/>
          <a:p>
            <a:r>
              <a:rPr lang="en-US" sz="3600" b="0" dirty="0" smtClean="0">
                <a:latin typeface="Times New Roman" panose="02020603050405020304" charset="0"/>
                <a:cs typeface="Times New Roman" panose="02020603050405020304" charset="0"/>
              </a:rPr>
              <a:t>Experiment Screen shorts</a:t>
            </a:r>
            <a:r>
              <a:rPr lang="en-US" sz="3600" dirty="0" smtClean="0"/>
              <a:t> </a:t>
            </a:r>
            <a:endParaRPr lang="en-US" sz="3600" dirty="0"/>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5" name="Picture Placeholder 4" descr="Screenshot (129)"/>
          <p:cNvPicPr>
            <a:picLocks noChangeAspect="1"/>
          </p:cNvPicPr>
          <p:nvPr>
            <p:ph type="pic" idx="2"/>
          </p:nvPr>
        </p:nvPicPr>
        <p:blipFill>
          <a:blip r:embed="rId1"/>
          <a:srcRect l="17745" r="32562" b="4897"/>
          <a:stretch>
            <a:fillRect/>
          </a:stretch>
        </p:blipFill>
        <p:spPr>
          <a:xfrm>
            <a:off x="655955" y="861060"/>
            <a:ext cx="3521710" cy="3792220"/>
          </a:xfrm>
          <a:prstGeom prst="rect">
            <a:avLst/>
          </a:prstGeom>
        </p:spPr>
      </p:pic>
      <p:pic>
        <p:nvPicPr>
          <p:cNvPr id="7" name="Picture 6" descr="Screenshot (130)"/>
          <p:cNvPicPr>
            <a:picLocks noChangeAspect="1"/>
          </p:cNvPicPr>
          <p:nvPr/>
        </p:nvPicPr>
        <p:blipFill>
          <a:blip r:embed="rId2"/>
          <a:srcRect l="17504" r="21393" b="6129"/>
          <a:stretch>
            <a:fillRect/>
          </a:stretch>
        </p:blipFill>
        <p:spPr>
          <a:xfrm>
            <a:off x="4226560" y="861060"/>
            <a:ext cx="4389120" cy="37928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459549" y="436247"/>
            <a:ext cx="5486400" cy="425100"/>
          </a:xfrm>
        </p:spPr>
        <p:txBody>
          <a:bodyPr/>
          <a:lstStyle/>
          <a:p>
            <a:r>
              <a:rPr lang="en-US" sz="3600" b="0" dirty="0" smtClean="0">
                <a:latin typeface="Times New Roman" panose="02020603050405020304" charset="0"/>
                <a:cs typeface="Times New Roman" panose="02020603050405020304" charset="0"/>
              </a:rPr>
              <a:t>Experiment Screen shorts</a:t>
            </a:r>
            <a:r>
              <a:rPr lang="en-US" sz="3600" dirty="0" smtClean="0"/>
              <a:t> </a:t>
            </a:r>
            <a:endParaRPr lang="en-US" sz="3600" dirty="0"/>
          </a:p>
        </p:txBody>
      </p:sp>
      <p:sp>
        <p:nvSpPr>
          <p:cNvPr id="4" name="Date Placeholder 3"/>
          <p:cNvSpPr>
            <a:spLocks noGrp="1"/>
          </p:cNvSpPr>
          <p:nvPr>
            <p:ph type="dt" idx="10"/>
          </p:nvPr>
        </p:nvSpPr>
        <p:spPr/>
        <p:txBody>
          <a:bodyPr/>
          <a:lstStyle/>
          <a:p>
            <a:r>
              <a:rPr lang="en-US">
                <a:sym typeface="+mn-ea"/>
              </a:rPr>
              <a:t>29 Sep 2023</a:t>
            </a:r>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7" name="Picture Placeholder 6" descr="Screenshot (131)"/>
          <p:cNvPicPr>
            <a:picLocks noChangeAspect="1"/>
          </p:cNvPicPr>
          <p:nvPr>
            <p:ph type="pic" idx="2"/>
          </p:nvPr>
        </p:nvPicPr>
        <p:blipFill>
          <a:blip r:embed="rId1"/>
          <a:stretch>
            <a:fillRect/>
          </a:stretch>
        </p:blipFill>
        <p:spPr>
          <a:xfrm>
            <a:off x="941705" y="760095"/>
            <a:ext cx="6964045" cy="391858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4574</Words>
  <Application>WPS Presentation</Application>
  <PresentationFormat>On-screen Show (16:9)</PresentationFormat>
  <Paragraphs>187</Paragraphs>
  <Slides>15</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Arial</vt:lpstr>
      <vt:lpstr>Calibri</vt:lpstr>
      <vt:lpstr>Noto Sans Symbols</vt:lpstr>
      <vt:lpstr>Trebuchet MS</vt:lpstr>
      <vt:lpstr>Times New Roman</vt:lpstr>
      <vt:lpstr>Bookman Old Style</vt:lpstr>
      <vt:lpstr>Microsoft YaHei</vt:lpstr>
      <vt:lpstr>Arial Unicode MS</vt:lpstr>
      <vt:lpstr>Segoe Print</vt:lpstr>
      <vt:lpstr>1_Office Theme</vt:lpstr>
      <vt:lpstr>Real-time Multimodal Language Translator</vt:lpstr>
      <vt:lpstr>Introduction</vt:lpstr>
      <vt:lpstr>Problem Statement</vt:lpstr>
      <vt:lpstr>Proposed Method</vt:lpstr>
      <vt:lpstr>Proposed Method</vt:lpstr>
      <vt:lpstr>Experiment Environment </vt:lpstr>
      <vt:lpstr>Experiment Screen shorts </vt:lpstr>
      <vt:lpstr>Experiment Screen shorts </vt:lpstr>
      <vt:lpstr>Experiment Screen shorts </vt:lpstr>
      <vt:lpstr>Experiment Results </vt:lpstr>
      <vt:lpstr>Experiment Results </vt:lpstr>
      <vt:lpstr>Experiment Results </vt:lpstr>
      <vt:lpstr>Experiment Results </vt:lpstr>
      <vt:lpstr>    Finding </vt:lpstr>
      <vt:lpstr>Justification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LENOVO</cp:lastModifiedBy>
  <cp:revision>29</cp:revision>
  <dcterms:created xsi:type="dcterms:W3CDTF">2023-09-26T15:09:00Z</dcterms:created>
  <dcterms:modified xsi:type="dcterms:W3CDTF">2023-09-29T05:38:27Z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C9F349A03AC4487D852F999F305D2C4B_13</vt:lpwstr>
  </property>
  <property fmtid="{D5CDD505-2E9C-101B-9397-08002B2CF9AE}" pid="3" name="KSOProductBuildVer">
    <vt:lpwstr>1033-12.2.0.13215</vt:lpwstr>
  </property>
</Properties>
</file>